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4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A93B5"/>
    <a:srgbClr val="AAD9E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279" autoAdjust="0"/>
    <p:restoredTop sz="94660"/>
  </p:normalViewPr>
  <p:slideViewPr>
    <p:cSldViewPr>
      <p:cViewPr>
        <p:scale>
          <a:sx n="100" d="100"/>
          <a:sy n="100" d="100"/>
        </p:scale>
        <p:origin x="-1478" y="-1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82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2AE12-1BA0-42D8-9BB3-B03C335F277A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0D0E2-D88F-43D8-A72B-38AEBBD8E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3396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A93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07" y="1828800"/>
            <a:ext cx="8468986" cy="23183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86800" cy="1470025"/>
          </a:xfrm>
        </p:spPr>
        <p:txBody>
          <a:bodyPr tIns="0">
            <a:noAutofit/>
          </a:bodyPr>
          <a:lstStyle>
            <a:lvl1pPr algn="l">
              <a:lnSpc>
                <a:spcPts val="6000"/>
              </a:lnSpc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438400"/>
            <a:ext cx="8686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28600" y="5797898"/>
            <a:ext cx="8686800" cy="1060102"/>
          </a:xfrm>
          <a:prstGeom prst="rect">
            <a:avLst/>
          </a:prstGeom>
          <a:solidFill>
            <a:srgbClr val="444444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rent-fox-logo-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79810" y="5986240"/>
            <a:ext cx="1524000" cy="41456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57200" y="6477000"/>
            <a:ext cx="35814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 / NY</a:t>
            </a:r>
            <a:r>
              <a:rPr lang="en-US" sz="9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/  SF  /  DC  / arentfox.com</a:t>
            </a:r>
            <a:endParaRPr lang="en-US" sz="9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11CB015-CF37-46FB-9C71-8B970930BF88}" type="datetime1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rent-fox-logo-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8601" y="228600"/>
            <a:ext cx="1277373" cy="34747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228600" y="6477000"/>
            <a:ext cx="868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228600" y="685800"/>
            <a:ext cx="868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274638"/>
            <a:ext cx="15240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E7810E-36EB-4207-8990-22B8F7CBC0F9}" type="datetime1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rent-fox-logo-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5400000">
            <a:off x="8001001" y="685800"/>
            <a:ext cx="1277373" cy="3474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914400"/>
          </a:xfrm>
        </p:spPr>
        <p:txBody>
          <a:bodyPr lIns="0" rIns="0" bIns="0" anchor="t">
            <a:normAutofit/>
          </a:bodyPr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 lIns="0" tIns="0" rIns="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1ECEBD-66D7-462B-BAB0-47F4BEB546A4}" type="datetime1">
              <a:rPr lang="en-US" smtClean="0"/>
              <a:pPr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Best Practices for Building the Damages Case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rent-fox-logo-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8601" y="228600"/>
            <a:ext cx="1277373" cy="34747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228600" y="6477000"/>
            <a:ext cx="868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228600" y="685800"/>
            <a:ext cx="868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Y Opening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228600"/>
            <a:ext cx="8686800" cy="1362075"/>
          </a:xfrm>
        </p:spPr>
        <p:txBody>
          <a:bodyPr tIns="0" anchor="t">
            <a:noAutofit/>
          </a:bodyPr>
          <a:lstStyle>
            <a:lvl1pPr algn="l">
              <a:lnSpc>
                <a:spcPts val="6000"/>
              </a:lnSpc>
              <a:defRPr sz="6000" b="1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800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914400"/>
          </a:xfrm>
        </p:spPr>
        <p:txBody>
          <a:bodyPr lIns="0" rIns="0" bIns="0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267200" cy="4525963"/>
          </a:xfrm>
        </p:spPr>
        <p:txBody>
          <a:bodyPr lIns="0" tIns="0" rIns="0" bIns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7200" cy="4525963"/>
          </a:xfrm>
        </p:spPr>
        <p:txBody>
          <a:bodyPr lIns="0" tIns="0" rIns="0" bIns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6AE1E2-B87D-43C4-829B-AD97536029B7}" type="datetime1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arent-fox-logo-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8601" y="228600"/>
            <a:ext cx="1277373" cy="34747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28600" y="6477000"/>
            <a:ext cx="868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685800"/>
            <a:ext cx="868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914400"/>
          </a:xfrm>
        </p:spPr>
        <p:txBody>
          <a:bodyPr lIns="0" rIns="0" bIns="0"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719530"/>
            <a:ext cx="4268788" cy="639762"/>
          </a:xfrm>
        </p:spPr>
        <p:txBody>
          <a:bodyPr lIns="0" tIns="0" rIns="0" bIns="0" anchor="t"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2359292"/>
            <a:ext cx="4268788" cy="3951288"/>
          </a:xfrm>
        </p:spPr>
        <p:txBody>
          <a:bodyPr lIns="0" tIns="0" rIns="0" bIns="0"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19530"/>
            <a:ext cx="4270375" cy="639762"/>
          </a:xfrm>
        </p:spPr>
        <p:txBody>
          <a:bodyPr lIns="0" tIns="0" rIns="0" bIns="0" anchor="t"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59292"/>
            <a:ext cx="4270375" cy="3951288"/>
          </a:xfrm>
        </p:spPr>
        <p:txBody>
          <a:bodyPr lIns="0" tIns="0" rIns="0" bIns="0"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8A8D31-4A41-4E2C-AE43-B692E13FE0AF}" type="datetime1">
              <a:rPr lang="en-US" smtClean="0"/>
              <a:pPr/>
              <a:t>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rent-fox-logo-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8601" y="228600"/>
            <a:ext cx="1277373" cy="347472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228600" y="6477000"/>
            <a:ext cx="868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228600" y="685800"/>
            <a:ext cx="868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914400"/>
          </a:xfrm>
        </p:spPr>
        <p:txBody>
          <a:bodyPr lIns="0" rIns="0" bIns="0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11672F-DAB4-454A-9BC4-4A93C98FB6B1}" type="datetime1">
              <a:rPr lang="en-US" smtClean="0"/>
              <a:pPr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rent-fox-logo-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8601" y="228600"/>
            <a:ext cx="1277373" cy="347472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28600" y="6477000"/>
            <a:ext cx="868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28600" y="685800"/>
            <a:ext cx="868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7DB3BE-5EC7-4C54-9957-41DF4353C58B}" type="datetime1">
              <a:rPr lang="en-US" smtClean="0"/>
              <a:pPr/>
              <a:t>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rent-fox-logo-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8601" y="228600"/>
            <a:ext cx="1277373" cy="347472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>
            <a:off x="228600" y="6477000"/>
            <a:ext cx="868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28600" y="685800"/>
            <a:ext cx="868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3236913" cy="1162050"/>
          </a:xfrm>
        </p:spPr>
        <p:txBody>
          <a:bodyPr lIns="0" rIns="0" bIns="0"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340350" cy="5853113"/>
          </a:xfrm>
        </p:spPr>
        <p:txBody>
          <a:bodyPr lIns="0" rIns="0" bIns="0" anchor="t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847850"/>
            <a:ext cx="3236913" cy="4691063"/>
          </a:xfrm>
        </p:spPr>
        <p:txBody>
          <a:bodyPr lIns="0" rIns="0" bIns="0" anchor="t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D773A3-3A8C-4F3C-8114-8EBC325E5A26}" type="datetime1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arent-fox-logo-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8601" y="228600"/>
            <a:ext cx="1277373" cy="34747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28600" y="6477000"/>
            <a:ext cx="868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685800"/>
            <a:ext cx="868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292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914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5959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9A1230-6517-434C-99E1-D9E49FE4C9A1}" type="datetime1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arent-fox-logo-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8601" y="228600"/>
            <a:ext cx="1277373" cy="34747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28600" y="6477000"/>
            <a:ext cx="868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685800"/>
            <a:ext cx="868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AD9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914400"/>
          </a:xfrm>
          <a:prstGeom prst="rect">
            <a:avLst/>
          </a:prstGeom>
        </p:spPr>
        <p:txBody>
          <a:bodyPr vert="horz" lIns="0" tIns="45720" rIns="0" bIns="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569075"/>
            <a:ext cx="2895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Best Practices for Building the Damages Case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69075"/>
            <a:ext cx="2133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194255C-01B4-4013-B073-698BA54B9B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www.google.com/url?sa=i&amp;rct=j&amp;q=&amp;esrc=s&amp;frm=1&amp;source=images&amp;cd=&amp;cad=rja&amp;uact=8&amp;docid=4tEpOHCfIHWaAM&amp;tbnid=lX3tSHGHkWaZ1M:&amp;ved=0CAUQjRw&amp;url=http://www.wpclipart.com/money/US_Currency/US_hundred_dollar_bill.png.html&amp;ei=oi8eU_iSONPI0AHFnIBw&amp;bvm=bv.62578216,d.dmQ&amp;psig=AFQjCNF5_a996EQDFeqsYjYqhghcRWkIyQ&amp;ust=139457358317604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600" dirty="0" smtClean="0"/>
              <a:t>It’s All About the</a:t>
            </a:r>
            <a:br>
              <a:rPr lang="en-US" sz="5600" dirty="0" smtClean="0"/>
            </a:br>
            <a:r>
              <a:rPr lang="en-US" sz="5600" dirty="0" smtClean="0"/>
              <a:t>Money, Money, Money</a:t>
            </a:r>
            <a:r>
              <a:rPr lang="en-US" sz="3600" dirty="0" smtClean="0"/>
              <a:t>:</a:t>
            </a:r>
            <a:br>
              <a:rPr lang="en-US" sz="3600" dirty="0" smtClean="0"/>
            </a:br>
            <a:r>
              <a:rPr lang="en-US" sz="2800" dirty="0" smtClean="0"/>
              <a:t>Best Practices for Building the Damages Case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3200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Presentation to: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Arent Fox Commercial Litigation Group</a:t>
            </a:r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 smtClean="0"/>
              <a:t>By: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Martin Cunniff (Arent Fox)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Kris </a:t>
            </a:r>
            <a:r>
              <a:rPr lang="en-US" sz="2000" dirty="0" err="1" smtClean="0"/>
              <a:t>Boushie</a:t>
            </a:r>
            <a:r>
              <a:rPr lang="en-US" sz="2000" dirty="0" smtClean="0"/>
              <a:t> (Stout/</a:t>
            </a:r>
            <a:r>
              <a:rPr lang="en-US" sz="2000" dirty="0" err="1" smtClean="0"/>
              <a:t>Risius</a:t>
            </a:r>
            <a:r>
              <a:rPr lang="en-US" sz="2000" dirty="0" smtClean="0"/>
              <a:t>/Ross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David Paris (Stout/</a:t>
            </a:r>
            <a:r>
              <a:rPr lang="en-US" sz="2000" dirty="0" err="1" smtClean="0"/>
              <a:t>Risius</a:t>
            </a:r>
            <a:r>
              <a:rPr lang="en-US" sz="2000" dirty="0" smtClean="0"/>
              <a:t>/Ross)</a:t>
            </a:r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 smtClean="0"/>
              <a:t>March 12, 2014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Legal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Lost profits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Out-of-pocket loss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Diminution of value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Disgorgement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Quantum </a:t>
            </a:r>
            <a:r>
              <a:rPr lang="en-US" dirty="0" err="1" smtClean="0"/>
              <a:t>meruit</a:t>
            </a:r>
            <a:endParaRPr lang="en-US" dirty="0" smtClean="0"/>
          </a:p>
          <a:p>
            <a:r>
              <a:rPr lang="en-US" dirty="0" smtClean="0"/>
              <a:t>Price erosion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Starting point – limitations apply?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Ending point – in the future?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Discounting – time value of money?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Mitigation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Statute of limitations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Consequential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Limitations on liability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New business rule</a:t>
            </a:r>
          </a:p>
          <a:p>
            <a:r>
              <a:rPr lang="en-US" dirty="0" smtClean="0"/>
              <a:t>Economic loss rule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the Damages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Very important to client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Informs decision to pursue or settle case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Helps to determine appropriate level of effort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Can effectively decide the case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1266" name="Picture 2" descr="http://www.wpclipart.com/recreation/sports/football/football_2/football_fiel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447800"/>
            <a:ext cx="4724400" cy="2202211"/>
          </a:xfrm>
          <a:prstGeom prst="rect">
            <a:avLst/>
          </a:prstGeom>
          <a:noFill/>
        </p:spPr>
      </p:pic>
      <p:pic>
        <p:nvPicPr>
          <p:cNvPr id="7" name="Picture 6" descr="650px-Newest_USFL_Logo_2013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86200" y="1905000"/>
            <a:ext cx="1444625" cy="1333500"/>
          </a:xfrm>
          <a:prstGeom prst="rect">
            <a:avLst/>
          </a:prstGeom>
        </p:spPr>
      </p:pic>
      <p:sp>
        <p:nvSpPr>
          <p:cNvPr id="11268" name="AutoShape 4" descr="data:image/jpeg;base64,/9j/4AAQSkZJRgABAQAAAQABAAD/2wCEAAkGBxMSEhUUExQUFhUVFR0YFhcYGBgXFxobGB0XHBcXHB0cHCggGBslHBkXITEhJSksLi8vHR8zODMsNygtLi4BCgoKDg0OGhAQGywkHCQsLCwsLCwsLCwsLCwsLCwsLCwsLCwsLCwsLCwsLCwsLCwsLCwsLCwsLCwsLCwsLCwsLP/AABEIAJMBVgMBIgACEQEDEQH/xAAbAAABBQEBAAAAAAAAAAAAAAAGAAMEBQcBAv/EAEYQAAICAAUBBgIHBAgFAwUBAAECAxEABBIhMQUGEyJBUWEycQcUI0JSgZEWobHwFTNDU2JyktEXJILB4aLS8WNzs8LDJf/EABcBAQEBAQAAAAAAAAAAAAAAAAABAgP/xAAfEQEBAAIDAQEBAQEAAAAAAAAAAQIREiExQSJRYUL/2gAMAwEAAhEDEQA/ANvJxxnwnwBdo+3E2Xzb5eOCNwqqQzOVO6hje1AC+Sa9ccrct6ij3VhasZ3l/pFcnSY0L70sdkEg6dILsltYIoD+IxYftnIpImi7k1YEiHU3N0iuZKFfEV0+5w1kDS8K8BM/boLE8o0ssZTUBHICO8YIp8ZAqzvvxjwO3Z2LKiKRalhZYWRqCLIXKmtmqjh+kHN4WrAUO3cXdySmRAkWnWe5n+8QqgfiJJ2A9/THZ+3CKaEiE0Dfcz6SGAZTYvkMD+eH6BpqxzVgBzf0gtGNRi1ISFEiaCmo7hT9tqRvMBgCfLzx7/b4i+8QREblWUs49LWN2Kk+jUfbDWSjzVhasBa9uI9MRMka9/IYowYpgWYBb5+6NSgtxZ5w2O3YPwmL/qWWPjnd6Xm+SOMP0DjVhasZ7P8ASGyEBolBbdTalGF6bVxKUYXtsbux5Ybm+kSVPiyzKDQBKgA3VV9r4uQNubHqMNZDRtWOF8Z3F9IMzLqXL2lXroaf9Xe0ORzzYwz/AMTCW0oiE/Lna9vtN+DxhrIaWHwtWM0h+kiZyFXLMXv4FVWfYkHYTeVG/l7jFjF2szDXccSHyDAvf5xuw9qu/bE/QOdeO6sAzdp80QaEV+X2EjA/mJ9v52x5PavNeQhHzifj5d7fHth+v6DrUccLnAPL2uzSD+qjl/8Atg3+SNJrbb8IOKwfSdIdhlzq1VoNahsSb+08qN+lYushpXeYXe4zhvpMa60RXdUSwo2BubobkYcf6QcwAGOWQK3DFtjfoQxv8tucNZDRO8OOazjO0+kDMEaly8bIResP4f1uhyOfUYYX6TJCaWKIn5v52diR6K2JrIaWJDj1qOMyH0jZo0PqqBjtp1mxyCL3GxBB3w0fpPmBruob2+8/nXnork4vHIajrOEXOMzf6Q82KJy0QU1pYyHS18aTppvyvHtO32cK6hl4ClfH33g8qGorQJBG3v8ALDWQ0oMcLUcZflvpKndgqRQsxoAK773dVcfoD+mJp7b5pWKTQxRyij3YZpnCkWGZYkPdjcVqIvy23w1kND1HHdWM26h9IE8SB+6XeRI/F3ibuHII1Rb/AAEfmMJO3OZ16HRFcfFGheaReD4wkGmPY3TsD6jDWQ0kk4WrGe5rtw0Sa5e+QGRYxcaEkvqJIq9lVGJ/L1w6e2EuqRVScmNzGToQra87qCa8+OMNZIPNZxzWcZm3brOakVIVfW+halKG+aZXyytGwW2pwBW4JANSsv23lYXpd/eEa0P+V3ijV/mpI98NZK0Mscc1H2wBN23oqjDMh2heXRohsBO80rzWphGxAv0urw3+2spUMEmUEWNcYIo8f1KSH/0nE1kNB1H0x0MfTGW5rttnQ2kNCjEArqXvImB3VhKukKD6soW9iVIIBL9H/XszmhP9Z0aonCgKhUjY6rsnzxbMp9BepwscTCxvHxHJMZP27liXqEiE0JI171iLAJXSi8EUunWbG+obeAY1k4yLtZknn6w8S3REdmrA8Ck+fiJoeHk1YIq8Zk/VECeAoQoKIqRgyO6o1m/EWNepbiviJ9MSekZzp0UaCXOwEgOCqCQqAxUhBS/CCpIA2Bdq9cFua7O9zLGsWVjzXe6jPPmCCFZdATw8AEatkXbT73hvL5aQm5OlZZftADUcbELbAvsdzQU6R684uwO9Yz/S5ctPDHnYUaRV0kiQjUjqy34dhtz735YY6f1vpxsSyRh9KlmAkeI0qps6rx4RswWth74I2hlolui5exFqAAia5O7Ld3YFDx0mrje+MPJltxr6PBXeKpKrET3bIpMgGnfS7EFbBpSRZoYdaA11jOZBss6Q5vKF+8icKZlUt3TE6fGaBomr22GHMlm+nRIBJncoxCRr4ZA5+zjRPu3e4OCeLLgwI/8ARUImLRiSMxx0oc1IQ1eLu13JrfgYiRq7Oofo0ABUMSFRtLHvAU+AAkAIbG3joXWGwJ9U67lTSZKN53MsTyPodYwsMiS6RqAZ2JQDYUATiVlc501QEeQQsOROrRtfmSxUoTd7hjZvF3EZdILdEgUk0QAp2pDqvuxtqLLVfdvisOvC51V0XLsFDEWEBcIyhQoMfxMpLANQ8NXvs2BntAcnKcmIs3k9Ecjd5/zEA0BmjfXTNvulbAnjbE0TdLUEvm8ozM7OdMqOfGxagFsmtVYI8tlV+sCJulQLEa+2CKQLW/h0chqXmvS8eBlhqpukwBNdd4ERhoOv7TQED2NIBWvvKQSLImwDdV6lDMAuUUiKEO7TvHpVnbu9lVlsgKlkkAnYjjEGMxvBsdZQ6FVC4VVbUdQQ+IcVsa3J22xoQjkAa+j5YHulehpYsxJBj2irUAFb0pvVTh3O5jLRQBpMlBHMxKrH3cd7mlNsoFn32FMTspOLyADn5kjjRbCsx1srhm0kaqIWvCDRI1cHjEjI9E2qeviDLpAVyObIK0isK5Grc1SkNixhyqg6mjjMhIceBQEqyhAI2IDVVmyNZ3IpvP8AU0gssdTk6gou9/Mn+PmcXYsBYFDSq8kDYfM38XzYk++GD1WK6Daz6L4r/wCx2/nm67p2XfMKJZyWXUdEAJUNR5bbYDY//OCbIZJVFUADwq2BvzfmcS9Ckfqtn+rb31afTa9mrn2GHFzyCwwIoWas1VXYAGw9QNvUYLf6OBQEqmryLLx/IwxmMqCdTBCRVNp389r586/PE3BU5cpItqQw/nkEe/nhvPZcSCmsmqDA042I8JIPHoQw9jiZmeko3iA0PpA1ISDt+7b3HG2K/wCteMxybOODuA4/Ev8A3HlgB7PdIeFQsRVY0QlpSikjY6QVAOnYLVCvATZNgMRzxSQ7ASMh8KIGQaWs6tJ4oADwmufzKswdW1XYogiwQdiGB2YHDWXZYXEojVgT9opQMSfMjYlmoDYAAohPxJvrYGZs/DHGEtY3Y2QR3h1AmioNCtjRfjy9nY1XS4mkjCjQ6yUopQuosBt4dJvTVgvXnjXoZMp3SyhIEQ1uVQAE0AL4O5FVzYqwRjvf5Mf3G/sm/wC7GeQxlusDWGLKIy5IpzwQVq/UDccbsflhwgqqiN0CKhZ5AqtW3hbYcEaWA58O/trzZ3IjSNWXF7AaV3NXQ232B4x6GcylWO5PuEFc/wCXnDn/AIMZgzsDR7BJGBpY1uOlazenjYADYgc3zu9Pn4goGtEdt3BHeHUCx1C6Cg0aJOxqvXGxHO5Wtu7smvg899vh+eIPXM/F9XYwiNpdNxrpYByN9IKjVRH4d6usOQypgGV1mlQqChWQpYo8mkXVVfdqwWIO3E2LquSj06czEAsQjCiPM18buB/VbqurSP8AqO10CKXtCvcRaFzDToyd+TlM4sbgbTKKTwHex7gXjsXaVO6iHd5ozI6HNFctmwmnmQC49jXBpbryxdgX651jJTwmM5tVYOkiMIcw3ijugR3Q2IZhfltseMe8j2ryq954ypeVpGPdzFS0hLsVYIXK6i1alUgbb1ZI/wBqoVzTu6ZoZXuFKp9WzAdWBYvIxK3o06d7rnbzxGn7QTWO7TNgnNLWvKTmommSwWYKijutQIZWP+Lg4oouudcyk8aL9chR0lV/Es420urHeI7jUrC/QjEvKdqclEZSMyG7yZn8Ec7bGlX+yq9Kre/ONSfqeV2GuPc1enw2TQUtVKb2okG8c/pXKnzGws1G9Vvven4djvxtjPL/AAY71ftZHIyaF+yBYSFyEkcPHLFoABJj8M0lMd7I223scv2qygVVZ3WlA8UZOwAANwh14+XyHGNTbqeXGo+S/Ee7el+Z0bcjnHD1TLjULAZRqK6GDhTdNp06tOzeKq2Pphy/wZTJ1fJtOswzEZ0wMguPM7OO90HaHcHWAfSm5vHtO0eTjVV7ySQIoA0Qy2aAANuqqOPXGq5Hq+XmKiJ1bUCR4SL01q0kgA1YuuLHriffOwxOQxUzfWGeZh3SKq6Eu5NCs8hc6WADO8u1Ha/OjZr9Fc4dMxYpxIoI2+EA6Aa8wLX/ACqnzNt2k7KZfNI57sLLpOl0ABPs24Dr7H8iDvih+iOMr9aVuVaPjjiQituDzZ3N2dzQtu4NEXCwlxzFx8HTjPurZYf0tYViZAlkOyXSMAo0kEEUCG2q238saA2M76+F/pZSRF/Vrq1kDw6X2ax8HvvuPK8Z+0GXXM/9XiMlBqZVALaF8bqllqOkDVZNcYgTdddI43KQXK5UH6yO6pVZr7zu6PwkVWJfaARNGFmlSJe9ja3KgExOsmnxGjeivleFnfq5EEjSRLGrlkspofUjqACTX3r2xlHrO9RaOKMlFZ5WChRINAJVmP2hA8NKaNb7bb4r27TWYBGkX20QkXvZ1i+I0FXwtrPyxcdTyrSx6FZVs76oxIK9NJNXdGzfHGIGa6BqhTLrJphEfdsNAaRl4NPdISPMLsdxWL0dlH1pmzT5dViqNgpLTVKQY0kLLHosgawLvyOGE7UqTKDHWiOaRPGpLDLtok1AbxnVVXe3oRWLDM9NaSZHaQaEcOqBAGLBSo1PZJG5NADyF1YLKdCUyySzMJDIjR0EEYCPWoEr4nYhVGony2As3Ojs/J1FmRjDH3jq6oVZtABYIxJajsFcHYHEP+nW+rLmDDsdTNUiaFRSafW+mwwAKivvC6w90zoaZdZljeSpm1WzvIV8CoKLsSfhuz8vIY5n+lF4FgWQKgTu2DRrIrKAFGx4Iqx5eoOJ0vZz+lD30Sd39nNGWSTVRsAEqUIsbHm/yx56l1gQz5eHST37MCw4QKtgnbe2Kr82w3P0tzJAyzUsAoKya2axpYltQ3K+3O++G+q9AXMSrKzyKyBNGliFUpIJLKg09kKKYGtO2+L0drPNTiNWduFHGwvyAF+ZJA/PGYT585iVpnsgEhFOw3BvbY0Vq1awU7rzdjgn7fZ+9GXBoufFRUEj7yjUNJYqwUKee9FbjAwuxCrWlRQrYf4iB5AkkgeQofdGNYwec3mxFG8rHcepu2J29+Tf5E4DmgMsgNl2Y2/n+X6kD54ndaPfZsqWqOIVdcbCzXmSdv0xHy02nVoNICRqFk8MNvfSWG/4sdIDDpk9kKBtGNBPqLu/QC/1/gQ5Xaia/n5DAx2a2W68R4U/CANgK/I/pgr6Sxrfnz/nyGMZC6+shk3Hl5/z8sD2azgBYXftt5+WLuRaG9X8iTvge6ul7klv19fnjMD3TM1qBuqrbFF2piDpa3qDeFhyG8mH6ViTkYNV7OB5gbfv/TfHjrMDqhESA0NvEPQjzPIH8ManohdKz6zx3w6eFx78hh7Hn/4w85vY8feG242PntsQDvtdX6YG+zkwXMKDxIhQ77a0tl+ZrWPzwRk7+tfv9cWwTuz+Y0iXKyeNZVITUNtRGxGw82RhQpQ6rY7qsMdteu5WSbUkqPKuUmiRAwEscrlLBQ06lk1C6oUbrEfUx3QksDsBe43obEbBmZLJod/ZvQMaR0XOCaJJQQ2oDxbb/wCL2BFMB6EYzeuwA9H7Q5KWNstmMxA0eXMcuXljezEsQioswvSVkLKG8xseRqhdN7Q5RelQxfW8vHMskMrIXBKlJY5JLAPiJKs1EjVdGicaH1LMwxTJ37IgZSIWelTvBZYWdtZWtPnQevPAFkc7GuW6UkksYz6PGZCXXWsIJ78StfwlNqY7tp2JGLA8e0mSXJ5eMdQjeWLMLKz61EjXIzO1Da6ckr6WN8Rs11vIDJZHLJm8s7wGu873uzCRDMizgKTZVmXwgnn2vFj1rNpLm5oo8wqRyoGkk7xZIwkarTRoHBRw9gkXypO1Ymx9YizMucy80kccUkamKQPGpViCLDh71rUZGwplbFFA/XMocjn8uM3C8uY70LboDKz6j3lCglggUd/Di6frcc8wmglUxQZR0mmaxE7loWjG9GZUCSsSNqYi7Y4h5PrcZys0OZEYHcFlWOVbM0ZIkWJg1rqcI8fGzbVW1jnOoRHP5GQzxd2kEofRKgjWQ9z8QDVRAer229cSilz/AGg6fm48w88EK5hou7jeCRZZZSysoCMihq3A8YAIO+wIw+/Xst9RmSTNgzySrM9koQytEzopGyV3ZVfFt4bN3iL1/Olmn7qfTD9aVnHfozSHvMuUaABx3UagPr48z4vulE/XMt9e1DMwANlCiMZkMOsPZVkDC2qiDq41j3xQPdE6plV+uZeedGyuYDMrWS5eYu0xpU8Jt6scaARzhvpXUYDkc3HJnNcmYgaESMrlPDG8aOulfCmkqaPi1a78sem6gq9H7pszGZe+VpIxLGraO+Vp40Ae+7rvAq3ulDzrE3tH1fKyyK8eZg7tsm8cBEi6VdiNQK6gBcYIpq+EjbARo+q5VMpm4+876XMtqEMqyHUwhiTu2ZBvYi5u63OI2S6s2VeZ41acPGilZIc0qDVJmWGXRu5JCRq4q1ohtqqsTcl1uBsvmMrPn8sjRsv1aZpIlp0ClHUiQmQCRQ97bPpPGDbs31uPOQLNGym/C4Vg4V1+NbUkGjwfMEHg4zbr4oU6MI5c5lZMrlO5ZEkObYRSRQrrQAKpZEEsmsIAwU+ENxtg3IN+WH8eZBtjG9iLmRcb2EIKnZjS/wDUaND3wKfRr8WaJ02WS65P9Zu/o/mRxZ2rjBZm9o3NqKU7sNSj5ixY9rwIfRi5JzV1YZBtVig+xo7keZ8zZ3BvFnlB4mFhR8Y5jpj4jrYz3rzV1ZaZF8KE2pavDJuaYWu1adueTuMaGcZ72gcjqyUX+FK0qCR4ZLItTbCx4d9vIc4mu6CjreUkkly2gsumVyzqqtpHdSAfECNyQOPPEDrsE65mOSJWciIRp4EZdWsFw5O8SlQN1r4R6AEmvfCvGNmnrHMLAD2o7ZyF2gye2mxJPWrSRYOmwVVQQQZGDCwQFO5CTaj+scOMXzPSM1LG0rGWRSt655AqW3eaf659IW+5Ph23cDgHD3dZ3IsKaaH2Zi0RruvD96G95Sdg2lRQG5GuCNfbHnA52T7U/WtUUoCZhOVHDVWogE2jCxaEmrG5wRkYxZpXMIep4GPVYgddn05eRjstUa/CSA37icAAZjNmWeaW/PQvi4O9hgreRaStS/2MZB9GkSqLBaUW1cDaz6bVj1lEYIuqwxOprDA+pNMARUjTevOx3GK3rmcO8SkDzkY8KvkPmfQe/HJ6xFXloFlknZrrT3hHmdNV8rsDEEqQAtUfi4824+dCv1Ppiz6fmIkLBrIkNMxOxAon8yfK/TfD3avKoalVgWfgDgAACvb1PzAxr6LHsqSVY3xsDxttf7qGCHJS6LZ/hU3p9a/8V+n60HYwEQsXJot4R56QALxe56KYALGgcMQLY6QOPEb29DjF9A513tVnJXYQggA8IoZq8ibsnj029MQ+ndYzbGpNElkit1k1cAEUAP0xKzeR6hEWihdI11EyOCiu1/eJfheANPp+Q9dnchLJnQzSaxFqbUChZqAAB07XbDxe3rjXWgQ9RDZaIuwAYZdje4GoFSd/SyaHO3lgHbtVJLEI1QBmu2agCDdbfLBt1ycZrIzx8lQwHmbF7j2HGAfpDzLHHLFDAUf45Xj1kVtRpgUA52r8ziYinkzDJpYgWkiOK2B3F/LbbB/PsxHA5HzN/wA/ycAE82pWsAU/A4F0SB7c4O9WpEex4kVrr1Fn+A/Q+YGNZBA6jpseI6PukAtsrEGwQpKtR9PO9yb6O88zxujAg/GASxu6LkFkWwNSrYFWprjAzz6eLYVztftV8j5+zYtux0unOMPD9oWbauGBk4G/9pELPkBXGMXwHWZy6SKUkRXRhTI6hlI9CDscRYejZVE7tMtl1jJsosSBL9dIFXiacIY5iLF0vLqbWCEGiLEaA0RRGw4o1hp8jlAwQw5cMeF7tLN+1YsMZyMqE68tszeGwWJagVOwJPqCfneNTsHh6blwN4YQB/8ATSh+7DT5bKCtUcK6uC0aqDZA5K1uSP1GBr6SOpuphgibSzsGLVxpIr571t8/XAv2lprMjiRzRXUS2mzbBVIKopAGyhRsfirFkZyy01CGDKvsq5dvUARng6Tx/iBHzx6OVy4OnuotQ5AjUkcc0NuRjHYc1F3agLGJlIIZkC8bghkFqRtTWtYJOwvXHhJEupo5nssxZ3U/CDZBMiklFJJ8O3O5Dikz20CHKZdhaxxEeyL/ALbYdGSiBsRx3VXpW6qquuK2wKdPzxh6rNCTSTAOBf36A2HuAP098GOM3cdDf1WP8Cf6R/thxEA2AA+QAx0nHNWM7HrHMdxzAR8yajfdhQO6rqYfJaNn2rAb9FzWczvdGMfKhJQBrdQNgd7AB2usGcwOh6DHY7KQG/IkgA/mMBn0XnfM88x+lcP8I1GlqiB5Agb1Z3PKg9XCwlxzG8fAmxn/AFpCeroac+FQNLafutYHiFN77bXzwD9xjOu0q/8A+qm0ZtEvW2kVUlBvCaQ0fFvweMZ/6o0Tzx0Y8KN8e8YqqHtv1Fsvk5GUlWakDCrXUaZx7qmpvyxlHSIjBC2YkhR3DpHlotOoNKwLKKQkSrEigrtZ23FDGm/SRAWyRIvwyLx/iuO/kC4J9gcAazt9RkWJ6KziVmWrIaPQqamtTUixB9wPFR50nph4ihzeXzaNKuZtWzLJ3uvunZmU2pY2xQAE7iuQKAw50GLO94+ay8ZmWteYUtGC43LK0YOo3R0kCwQKxPzfS4p5nm8QMpV2IPJcZkvzf92v7/XEbNZdIctKE+OVo46ayzD/AJWQolUQ2tr23pfbG9h/MLJlc0kkN92iRzQgsmoI4JjTSNySzSRM/HiO+NsSUMqsvDAMPkdxjG+0M76o1lZpZYoY1drPjeLXIQPGNTjWV8SbGrI1VjXcjD3cUaHlI1X/AEgD/tjGYfJxQdupKyhFgBiUN8U6OvmPUjF6G2wN9vSfqw/+5H/+SP3XyvzHzGMz0C5cIjFQKjjLqBVeLVKNl2rxnjbxD02GOlQtLIobQykGWQt8Io/E+++/Aur/AH23WM82pYlI3ijLG92LRxhUG5q63NnbezvdZDAXzCJxGmks34iK0qNr3J/LVfkMdIIvaGB9RB3Wxp20qFXyUV4Rfl/vji5jvFjjH4gqjzoFjfuSSf0GJPaCcrIVNMxWyBsiA7hR5uSN7/PjlronSjKvfLIEZGFbHYDz2G+/tvvi/AQ9OBVNPmG8Q/jz8sGORzCvHTbECxsf58sDlAs5A+9uDz5c/wAcOJMQgIB5rY8X6eV+3zxi9i8zAWVSjJqbg6vEPa+ffbDQyEWVhcoQjPs8hHiY1sAB8I3NKNh7748QTskYshQB/Hn573ilfp0+ZvMBgGVh3Mb2qFBYYkeRZiCP8o9cQXvZ4Bomi0+ErZ8uOSfK8A/QII9UsDEkIxC76TR9wbAqtuMOdQbqUQ30OW2UwiqNEm7PA9cU3ZTNn60FfctYYn4i9HUP4DG5PRzrOQEUdggEuTpu6XbSCa3IA3+eCHoE3eZZaq4hpI+W6X+Sr+/FN2kRVMgvbTfubv8A3H64hdI6g0EhZDYYUw/EPL8xf7zi+wGbZcji/MD5XQ/hGfyxL6MpXNoRwdIrmtXcivj/AMA+4OOfLHS4FUb8x6Ecj9yr+uO9JB+uKBem1J2PkYyN9Hofxnn4fPGAf8Y9A48G8dXj1OMD0uATOpXXojX9kP4P/tg8GAPPmuvRe8Y/hJi4/QNdqZxJmpJWGq2al8I2jZkAJWw3wHe7rbFucwT09Q2pe8SV5HVBTFSQhZtFX4QOQd1A9MU3afL6c5JEbFE0fCdpGaQGkoD4ztV1WJzW2UKyFtMIZRGottR1EE70Adjq8/Khud345fYb6bnCMjIQ8ha9JQKp8DGyfhuvLmrq6usQOlQp4y4HhscV4W1AqePQiz5McSsrlQ2TZkR1ILeLYp4QNtidLeY429RQx46UfAzM1KK1WSulVDayKPNEkgUaX3GH9Mkrp8pOey7HmNtH3RZjDqNl2A2G2NX174y3puXIz2WVh4pPtCAQaLh35XYrvtz89saiV3xjP46Y+HAbxysJTj0Rjm0WOMcKsdbARczuj7KfCdmbSp24LUdI96wH/RgbbNmgLdDzZ/tNzt4WO5I8iTsOAYZogRuSUACmy4tOD8QsWMBn0WuNWbG2zJsOR/WbE2dRHBPmbO/OOk8oP1wsJMLG8fEdOM+7RtXVUooPAt6lZqFSeI0wtb5G3z8saCcZ/wBoJD/SqU0gpVPgj1keF7YWpthfw7/LzxPtB7W+O483vj1jnQzncqksbxyC0kUqw9Qwo4yHrOWzGQkKnU7HwRM5+ykjOrWCOCpDEuoplIsEKAcbLhjO5OOZCkqK6HlWAI9j8x641jdKyeDMQhz9pJpVS5QIk8YUd6tBtSSCOxMaNm2+LxeKPn82YhpQvJIrd5CZlhVUkKgqVjiHik7tDoeQkbUAcG+Z+jvLEko80diiAUksHkEyozEexasP9P7B5SM24eY+khXT8iiKquPZgca5RAj2H7PtmZEzEi1EhDAnxd44bUAGPidQ4Ds1kagACfHjT6x7IoAAUB5cD5Y8kYzbseFOKPtuB9UZqvSSx/6FdvQ/hHkcXqrX8+uIXX8sJMtIp4q2/wAoILDjzUMPzxIMl69CBNFITTMFtTdjSe63tQQDp9BwdsNrJUoVqBZpPy8BBHsRx+u974XVk1LATQKsY2C1SkgNwGNHWZ+d+TXlhvMrSo/NhrblgReoH1HjU47CJ1OA965bzrTfmKo8bWNtvTDvRM+2Wk8A1q5pl8/Y+3Hy5xzKhnj0SHYEaSwoqa8vOvL0ojCyJJzMaqpYqaKgckXx70f3YAn6XI0kTs/hYsxavKmoD8gMPZF7B9j/ACbvEcSASOBt3ni8tjsCvzsX+eG+9aN7o6aBNC6PF++MiW0827hLANKpBLMfUAfxx2I52Txd1IF32HdE1v5d4DftWJGVkSZbcWnIG4N+oG3n/JxNSWXgDYcHYWPL/wA4gopczIZFuLMJpsAUhD7HijQbf1POBLKxFJw1FWDlrYUbHI9/TBj1Vcy0njiZolN+FhbEcX50P+2Bc5a3cuGREVnIqvkDe+5J98agYz+ZLOzFQddbG6IsEedjj1xGykGpjVDSDvx6nDmfk7xzXHKj8KDZRXl584biekYi7bz89/8AxeNA16ST9WjYk1X7gx+d8Db2UYs+ysIOcYgC4yUf4bpRoF0NWzQDn1Fc4iQhYokB06Y0tt9iFGpzv6gN+v54u+wUDBWd71brZYkeIgv99lFMhPhNeLyusc74Cy6x6iXHFGIeY6qiS9zpldwqsdCFgocsFLHyso36YwLAYzzq8wXrsG/3ADx6S7HBpF1VWlaJUlJRtDMEOgHSr1q+TL+uIEpyZzHdmLVJqCGTQxAcrrCGTyYpvz5jzIxYKP6TOnMwjnRdRB0MLqwePlvQvyF4DeowNB4ZLWgQocFZAo5CstLKm6jYsN+BxjVI+tRNFJIY5e6RHZmZPCVjvVVm2Oxr1wp8zAY9UsEulWVVSRCxLMRpCrZveueKvasWXTGWMt2y8FWiVO+VmIBCtIGALE7BFNlro2VbdsXXYXoDTyOZQyJHIutSGV5GWyvmCqg6SQR4tvQjBrlc7lBoKKia0ke9AQjRIglDbeFhI4sHzvHM31iOPMCMxT6mZI+8QDRqk3AJ1gmgLOxoA4ckmP8AVNkMo03WZ5gD3cChCfIuVBofIH94wZkYr8v1KIO8SJIGGoj7NgJClB9LEU5BKjnfyujT3SM+uYjEiq6jU6lXFMGjdkYEAkfEp88ZroloMe8QuldSjzCs0ZJCSPGb28UbFW/KxtiZeM1SwiMLHDiBmZqRiCRSndV1ke4UA6j7VgM+jEkvm7N+JAPDVUH2G26g3R/PknBlOCUcDVek1ooP/wBOra/ngM+jE+LNbk7x81uDrKkAbhSKIB4Gkb1jpPKg9XCx1cLG8fAjjPOuhv6WWg5BVPhZRZ0vstsKero7eeNDbGd9cBPV1FLWheWZQRpbwkhTpW+WF+XrifaD8c4p8r1XMu0ayZJ0VxbsJVPd2hajQBY3S+HzOLlziH1XMsgBXVp5YgWeVCrwdIJayaNBTtjMA/k4MxSEjOho49WlpAQzxCM92zDZu8OsFuPCfUYaGVzZtdOb3UrqOYA06yi6hSgEqHZhz8BuydnIO1U4kbXk848QFIVh8ZNiywJG+9UPwk+YAldW65N3cTRxTJ3rad4md08JLFlANEfCLoFhzQ8VDaxZkESgZgl0BeNpBUbJ3AAUEeLVpYnccv64ijK5uqvOAgkf1iEEHvV1k6TexDBRvek+WJGZ7RTPCViy2ZWQpWtowShINtXDMAGNcXpBq8O/05NIXRMvmF0xMQXQgsUAJpv8Xwrtqsk6QALCL1XL5l3fSmaA1EApMqA/1Y1KCTpB0k17tdWDji5TNxy6tOYkVCxUfWB49GsKCCNtYN0TQpLPIw2/W86UkP1ecO1aAI/DGo1lpFJXxHSAQrbkkDT5G1yvWpJJY1WCVEIJfvEZW5pAPugfEzEnagKJYYBZXqObaSMPlQiMzBm7wMUADEEgLR1EKOdr34xcuoIIPBFEeoPI/THusLTjIyPreTdWzEPi1Ke8ju6LKWYgb0NVT0BZPeKSeMC8uppUh1cHY+5uz7Eit8aj2+yJQpmV+4fEQASOCW4LGgqvQq+6C/exn+Z6SyzGRFJW9SqLDLzqQeZKm6B3ICn7wx1xvQjZiSSlBu2PJ4A2HHtWw/8AGLDs8umeFuRY3rc6yyg8c6tP5Y4Ii0uobgi6oaWrijd+Qvjy5w50dtSAGxoBRwL1DSSQNuDpN7Wdjig17UdnmkrMZew/MsfAJH3x6N6+o355oVmVl1WeKb1HluMGvRuqGWOiR3ygFx+McLKo9D5+hsehxRdd7OsGM8AHj3eP7rXz/lf50G9jzzl+UUCMse4XnyB9+QLq+MWEHXQPDYr1NKdqsV5EenPHlgc6hK8fJBS6I++hFWrDnb/x84mcmWTdefX2+6D6/wDnyxvWwXZnqkTudD2EXU5+6P05Pt88CPW+otMa2CIBqqjqbmr9uPT9MVUclDSddHlQQLrcYdjhZyfIKR4RzRAII29PPFk0GlyxNknxHc7bV6V8tsT+kSqJVLgFW8JHlvVHEQKxJrhWq/nfzxedF6SrBJGI0AFtzQ2o77bABTfsuLaLrOMQqoosmhVldlKndlVtNt3agkVu4wedDyXdQIvsCdqPA5A4NAWPW8CPZjpv1rMd64OlONQpgBYCkabDG2sAlW1MRWisaHQ98ccqPGnFa3SQc2077juoljp3UhkacuWAoMPGlXfDbDztjXGGVmQv3eoawgcr/hJIB/UH+TibNK/p/SFSeeZt2kl1LTvQXu40orem7VvI+WGcx0YyZtJtKKsbBrWSQtIQpUao9owRfxeJqAG14u9rIBFiiR5gG6J+dH9DhmaZVBJYCtz5nmuB77YbNKLKdFdXmJigRHikTukkkZZtZBVpSYxooBh4Q1a25qscy3RJRl5UaOC5HDCETTd2lBQWWTQHDkjVahd/eybyLNozlAbYX5HTY5GqtJI9LvEge+LtNBebsm31eONJ2jkjSRbUIUbvnSRwe8VyAGUUbvbcnF5mMoXngckFYg/Pxa2CqrAAV8PeA/5sTdsRc/mHjQtHEZWH3AwU8H1/LYb/AD4xNrpCTp0xzRzDCLwxuiFWktgxUqGUio60iytk35cYXZ/L5iKN1lEIJkkkXQ7uLld5CDaLQBYCxzudsB79uM5I32Qy6ISAoZXcj1shhfHtiz6/2wdJmigVAENM7gtuNiAAQOdrJ8ia23dpuLrst0STKB1aUSBxGboKdaoEc7ACiESjzzeL3ALnevZ2IQtqiYTKXoxkAAEejWTRB8vP03sMv21U5eSRk+0QhdG6hi16TZvSNmvkivPE1tdyCsY42AbpvaDOZmXQjxICrGxGWrSDVgtzdfv9sQMh28nBHfqjRnkqDrH6GjtvVD54aOTQJltG21Wp21ab241DdfngO+jI+PN+EjxJuSST/WbkH4STZryutqwX5jSY2PgKlCfH8BFfe/w1gN+jQjvc4AFBtLqi3Mnxe/7rutsanlB8mFhJhY3h4OnGb9YmX+mSrlB4EKllu/C9g+IagOdPO+3BxpDYyXtrlS3VSSdKhYzqDaCBROq78ip35FEiqJw+0aAEzQlcgqUs6VduSWTSQVBK0ve2Dzae+JPVepQ5dQ080cSsaUuwUE80L52wD5TtVmoY3XM9zLoNE62ikCHYMSqtqbdQKUXzgXkjjEzAKbAUeOR53XVWpS8gDc6Tp8jq+QzxGnHq4zTj6jnMuzRqS6WJFN0E1BfEBs3BH54g5vtT3LaJs702NhWpdTFgN9W2sEHz/d74B45WVM13ZMZk7iMlaDaW+sawCCNJIBGrkY8ZHLRhoEVFVGniStKgENLGrA+ZsEg+uNcYDbKdro5HXTn8jvKfAWq02ChSSDq+JueaG2+Lnuc9dpLl2U7+NWJ/IrQK1uBz7nGayzCeTMs6ABpa0tTjdIwdzWxbxVXnjjZh1y75NXZYTKhKiwe6kWQmJSD4V1pdcaSRxhxBbnu0vdOwPUsiNIW0Y6irKF1XoogEhtj68+lv0ntfk5QiHOZVpWHCuFDH/CGN1+uM76bEiTwKEAAlU1QA8CtIuwHqimsQFYSmQtGtPLIaPj+J2JFsBqo3yMOMGy9Ry0kkbpHIYmIpZANRU3yBYvbbnAUDnRX2ubLAaipRRqAJagtaluwt7Djjzh9l+0c+Xy6xJGswE7RIHl7vSoRJOdDWAHb8lHJOHZO3TBjP9ShLJ9mHGYJOm72+y+H71ew222zJYDnK5Fjl+5ncytp3cgKbu1Nb0y7UfVbxnucyRy7GFxpUH7M/Corgc7L8IoWSCCd4iuLSXt/KhcPBAuhNf9e5tNqIPc0LDCgeSa5GKnrfbH6xpjOWQHwEv3xXu9W4s93eoAhhW+/mNQLGUe40B+6BvRugQfNTXn/hG3BvESXLhXYjhqHPDLvGW5HO3ttiPl+q/aCN0C2SiyIbjJUkaTSgqnAUAHSKBtSCs2ZASU2XvEreuQNSkUaoqGIO9840JWXfh0bupE+FtqB4KsByvlXB242OCrpnUzIoKgBz/WwEjUNyDIn4kPPyPrtgJgzGkazdiixFWw3F+l7eL1G/tizKFlDxlVZDqDJxf/6muCPfY2blge7U9BizTBgSsiDZgLJAvwsPvhfTkb16YBZsnPGwDKDq2BUhQa9L2PpV35YPH6wJbMwMTgBWmUeEnyEing7bHjimFgY8OuYVdJ7rNIaF6+7l9RqVh4tvUMffFlsAB03pTyyhe7ZVDDW5qgoqzt+7HY5yJGnjAbxujCvCwDce1jSfbavTBL1WR4o2tREDsFBXcm+NgB57188CvTKKFV1u4I2RS24Li6A81I/TGpdgqyQhlAdF0gXa8EMw3+e3BHqfyckjLt3EYI3AIABqitIBxQJUmxTHw2AGOBWDPhWJR9JrTsd9/ukevoRvfFHfBH0jtNJlnVVyq23hDP3igA3si15XxsFBb1OqWUaDDCvT8n4QngALam0rZIHxadgL9N/Tc4fyvW43EQNq8t6VokGtW4YCtJCkg7WKPngJi+kXMs7Kcsg03RHeNfmoI20kgE+nG55w6nb3NHT9jACws6u9UL50TVXtx8ucY40aJGecB+bzUyTTP3kUYiEjNLoaUiOorGgVWwjoXuVc029Uv/EDOabGXiB1URpmPh/FyDxvX5c49t21n+0D5eDYBjSSMJKrSN6tvh2PG/phMaL6LPQxyvMufy7GYpr16SpCqQqqVcaPOib5N3tUaZYYw7nPLRQNaICFKu7ox3YUXl1EEWxF3QoUUnbaXUqfVIACQCTGy0TudNEkkCzt6Nvtv0dsZwXBykIpdm7pyrLGTQNsKOnUR5XQve8XVBDBnBG1nqCI0riUKVjaGRSqUEYqmokKSSpHxfmZ3TcwZjS9RSUklisSRXpGxC3qoAlbJs/K8CY7ZzOsemDKsHAYaopAoFbb2QSADwfSrw1H24zIBdMvl9n0krHLtvuaDXdbkVfA5w40acsWkVbH3Js/z7Yj5/qMWXXXK2keWxJJ5oAbk7cDAI3brOAuGjhJSvgime7qq8Y8W6+H3Ppji9vs2ZO7SKJiCoc91INJbTewkYmtQvYDY78XONFDl0dWDaGI1Ei1I21WOBtd/wDc4l9YycheSWJXlhdyVKo5Piq0YDdGGqrI87xYN9IeaQlXjjUkEp9lJT6TVLcoOrnavT1Bw9+3OctB3cQLmgHhnU+pHxm2AslRv88XVZ4onW+oNJFlFjR2dIj3iqjMbtRXHmV49DeJmV7LztlZGZSrllaNDQalBvV5aiDwfP54bPbrO2qmGMOTsvdTatO9uF16iABfw+3OHZu2ubVnRkh7xeEEMzMwPw6R3gsnc16A77Viaq6ROzB+q5kNOsijQ62Y3HuL29qHPI3I4qsn0jM5khI4HF8yOHVFHh8TE1rqjSj/ALnF4nbvOu7IkKnQQsh7mSkJ5BqU1W93Q2O+PKdu87qEbQBZWUsi9xK2oD0BlDcA+Vbc8E3VTi0MoI4iNVBI61EXQUckDnjjAN9Gec7zM5zT/V6YinvZmthubU+Tctz54pOo9azGb7sSzhYyGeSNUMaFUrVvuX0jYjUd6xb/AESw0+aYbg6Bq9TcjC7FlqIu7/SsTWsa00dMLHVxzGsfAmxlf0gnXn+7+93cZXi2UltSjY2ykagKN6mHNA6o+BTtH2Egzs/fSSzq2gJpQxhaXVR8UZN+L1xncmXas+hj71y1alee2re0i4G4Hh9buq5NYdXLnUTqy2o+FV+sxE8kkm2ssWY+GqFAYOE+j6DSVefNSK3xBmjs7Vuyxhm29ScdX6OckDYVwfUN73/GzjXKIBsxljvGHy41ldQ+swqwZCdDKdRs2zDSRvf5F05ZkoiTLsUdSrd4IrdCrrs4oKSo3V22/TBqfo7yRN6XPzYnkg/xAP5D0w5+wOU0qp70qptVLkqD7A8YcoM7jy6oZCZMsA0rG2nRiNRAVKiDszUKIrm8czKmRRFDrOme3l0adTqlWEJ8MaqSACTqtzYJsaEfo9yd3T3d3qN363hf8PspTKO9AbdgHNMfUjg/nhygAMkKljZZMqxjlDECZELAGnXS4XT4S1UWFnk4aGT7vZ8xllYuxYtKrEamJACRBr2IG5Ue45xoS/Rzkvwv/q9yfT3P6nCP0c5Kyak358Q+fp674coM66jYMQQEJFMNLMBcrTL45DoBAtQqqBsFAs3zGkyqi1UGg2nVocJZu7OrngWBps/e2vTf+HuT0hPtNANhNQ0g+oFUD747/wAP8nd/aX62pPp5r6Vic4M9XJa2YBWNyop2YUiCz98AChyNv4lyXMW32cqKoe9Q5JY8u+4HiFULAH640D/h/lKIuSm+IWtNRvxDT4t/XHV7A5MeT/8Ap9/8Puf1OHOACzWZIlcPMjAtRDb6d72cLSmgPayAecNzl4CxVS8XfhkDWy1JZuNlJrcXQ8Js2DsMaH+wuU5pv/T7/wCH3OPD/R/lCum5QLBADKKIqiKXnbnDlALMTBpDDuiTxIwAo0WAYbGvVtJv7vlhzpmXkSm8LQsdKaXYspNmhQIKgBjvVAYI839HmUkADGXwmxTLtfNeHbHvJ/R/k4mLRiRGPxMpVWb1shbN++JygHMrErAsdTWbR1Pi0kuCLTUALVxTXww8jiJJkJCX7sOqx/etNBDCxsTS73wNyOPLBoexkRNmWc2STfcsT8yYiTXlv784TdjYdvtZxXAVo09Pwxj0H6YcgAdT6edMck4ikHI1TsmseVgL4boWAT+eLnpXaDL2IiRGgIWPuIyqXpFiwSQddra1wCDvi5zX0bZKRizd5rblwUD/AC1aNXtzjg+jPI933dSEepKat73vRzvi7gjFaZZIsu088TlkLUpBYEOrOzlqIPOkkHSdJwK5jr3hmy3csP8An3nlcyKHR1l1mKMgEXYK6yRsDQOD5OwmVGn+sJUUCSpO1eq+2Pb9icoTqYMW/EdBb9StnEmUGdZvtO0v1YzREzZeVHeXWFaZItRRWAFXqZTe4B1UBdY8dour/Wu8cRupmljGnvBoBHckmRQLkpY/CSAF1NzjRv2HyfOkn12T9/gx5XsHkv7sbGx4Y9j6/Bzi8sQIZDtr3bZestKe4hOWouupr7ka7PAHdb8izz4d6zLdSZsjl8vom/5PM94JNagMI9bASksNGzg3Z3UGvLGhnsFkv7sc3eiK79fg598d/YPJf3Y/NIj/APzw5QAPQ+1BjQZV0M6BRpLMq6J1c/aI9/AW3F7gqdzZAd6d2pGWTJxd2zNk1ZAe8ULIWAj530qCwrnasHg7EZP+7X/RF8/7vC/YfJ3fdjm/gjG/+jDlADZXr7wRRKctqP1xswpWQd1qlLsVTa9C95Wr1F1vWIadoz/zoGXkc51xetkYLShaKkU6+VmhQHoTjRP2FyP9yu2/wp5f9OEewmQ/uE5v4U54v4ecOUGfZXqpaLOIIZSuY0q7vMD3fdIo1ElQBf5bBR5YdHasydTTNd2vhTukiEux+Md48hSvvsAK+6d+cHv7DZGq7la/yp/7fnjv7E5L+5X/AEr/AO3DlBn8Pa14jFGsUOmHMSz6pJS2tpWluNSI6jAM9BzfAJAGPGc63IEZPq3gzGfXMljKDTBonCxkRkaLQXJ5AkVfGg/sRkT/AGKnez4V/wDb7DHP2KyA/sE23HhWhXmNtsOcGfydoi2cGcOSPfd4ukHM7AKhj0j7H4SWLFvby3OGk6mzSNmUyoSUzs5kOaICkFG0n7DwrpBXc7hmsEbY0lex+SH9gmxseFOfX4cdHZLJcdxH/pX/AGxOcXTP4+1TPPO65aJTmY+6cfWW7u6ovZyuzEUu4q19bw1mO1cpmjkjWOKRITCrDMExfFHZCtlyqg6fQAijYAvGkDsjkv7iP/Sv+2O/shkv7iP/AEr/ALfLDlj/AAZp1LMyzvCzQRRaAwYxtYkUqNUrtojRY7A3OwN78USfRVmlL5iKM6o41j8W/jdjJrko7geFVF+SjgkgEGZ7DZKQU0b6bvSJpVS/XQrhb96xM6D2ZyuSLnLoUMgAa3d703XxMa+I8YWyxFyuOYSHCxrHwdKg453Y9MLCxrQXdD0xzuF9P445hYaHTAvp+8jDZyaf4v8AU3++FhYag6uTQev+pj/E49Ll1Hl+8nCwsNDvcL6fxx5GWX0/ef8AfHcLDQX1dfTCOXU8gYWFhoefqifhGOjLJ+EY7hYaCOWQ/dGEYF/CMLCw0F9WT8Ixz6sn4RjuFgOfVk/CMdECj7o/TCwsB3uV/Cv6DHO4X8K/oMLCwHe6X8I/QY53K/hX9BhYWAXcL+Ff0GF3K/hX9BhYWAXcL+Ff0GF3C/hX9BhYWAXcL+Ff0GF3C/hX9BhYWAX1dPwr+gwvq6fhX9BhYWA59XT8K/oMdGXT8K/oMLCwCMKn7q/oMLuF/Cv6DCwsAu4X8K/oMeig4ofphYWA8HLp+Bf0GODKp+BP9Ix3CwC+rJ+Bf0GF9VT8C/6RhYWA9ogGwAA9hWFhYWA/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01600" y="-1287463"/>
            <a:ext cx="6248400" cy="2695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 descr="US_hundred_dollar_bill.png"/>
          <p:cNvPicPr>
            <a:picLocks noChangeAspect="1"/>
          </p:cNvPicPr>
          <p:nvPr/>
        </p:nvPicPr>
        <p:blipFill>
          <a:blip r:embed="rId5" cstate="print"/>
          <a:srcRect l="1600" t="3704" r="2421" b="3704"/>
          <a:stretch>
            <a:fillRect/>
          </a:stretch>
        </p:blipFill>
        <p:spPr>
          <a:xfrm>
            <a:off x="2590800" y="4038600"/>
            <a:ext cx="4038600" cy="1682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Start Early?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Iterative process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Need to get specific information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Time to create overall story or themes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Ability to recover from missteps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Timeline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5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04800" y="3657600"/>
            <a:ext cx="8534400" cy="0"/>
          </a:xfrm>
          <a:prstGeom prst="line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90600" y="2895600"/>
            <a:ext cx="0" cy="76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1" y="25262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Complaint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25262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971800" y="2249269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Discovery</a:t>
            </a:r>
          </a:p>
          <a:p>
            <a:pPr algn="ctr"/>
            <a:r>
              <a:rPr lang="en-US" dirty="0" smtClean="0"/>
              <a:t>starts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19600" y="2237601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Expert </a:t>
            </a:r>
          </a:p>
          <a:p>
            <a:pPr algn="ctr"/>
            <a:r>
              <a:rPr lang="en-US" dirty="0" smtClean="0"/>
              <a:t>reports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486400" y="2514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Depositions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781800" y="2237601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Pre-trial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696200" y="2514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Trial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286000" y="2895600"/>
            <a:ext cx="0" cy="76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81400" y="2895600"/>
            <a:ext cx="0" cy="76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876800" y="2895600"/>
            <a:ext cx="0" cy="76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172200" y="2895600"/>
            <a:ext cx="0" cy="76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239000" y="2895600"/>
            <a:ext cx="0" cy="76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153400" y="2895600"/>
            <a:ext cx="0" cy="76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04800" y="3505200"/>
            <a:ext cx="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with the “But For”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“But For” world is what would have happened absent the breach/tort/infringement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Investigate all types of damages or loss before pigeonholing into legal theories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For plaintiffs, every day is a sunny day in the “But For” world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For defendants, every day is a rainy day in the “But For” world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6" name="Picture 4" descr="C:\Users\leacha.ACCESS\AppData\Local\Microsoft\Windows\Temporary Internet Files\Content.IE5\X3WJKI0C\dglxasset[2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590800"/>
            <a:ext cx="3607230" cy="2895600"/>
          </a:xfrm>
          <a:prstGeom prst="rect">
            <a:avLst/>
          </a:prstGeom>
          <a:noFill/>
        </p:spPr>
      </p:pic>
      <p:pic>
        <p:nvPicPr>
          <p:cNvPr id="3087" name="Picture 15" descr="C:\Users\leacha.ACCESS\AppData\Local\Microsoft\Windows\Temporary Internet Files\Content.IE5\DPX6KEZI\dglxasset[1].asp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1524000"/>
            <a:ext cx="98888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054" name="Picture 6" descr="C:\Users\leacha.ACCESS\AppData\Local\Microsoft\Windows\Temporary Internet Files\Content.IE5\HI3LFXAW\MC90034788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447800"/>
            <a:ext cx="2209800" cy="44262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the Damage Claim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Compensatory </a:t>
            </a:r>
            <a:r>
              <a:rPr lang="en-US" dirty="0" smtClean="0"/>
              <a:t>damages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Pre- and post-judgment interest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Attorney’s fees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Costs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Punitive damages</a:t>
            </a:r>
          </a:p>
          <a:p>
            <a:r>
              <a:rPr lang="en-US" dirty="0" smtClean="0"/>
              <a:t>Statutory damages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255C-01B4-4013-B073-698BA54B9B5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F Powerpoint Template Normal 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AF Powerpoint Template Normal 2013</Template>
  <TotalTime>0</TotalTime>
  <Words>241</Words>
  <Application>Microsoft Office PowerPoint</Application>
  <PresentationFormat>On-screen Show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AF Powerpoint Template Normal 2013</vt:lpstr>
      <vt:lpstr>It’s All About the Money, Money, Money: Best Practices for Building the Damages Case</vt:lpstr>
      <vt:lpstr>Importance of the Damages Case</vt:lpstr>
      <vt:lpstr>Slide 3</vt:lpstr>
      <vt:lpstr>Why Start Early?</vt:lpstr>
      <vt:lpstr>Basic Timeline</vt:lpstr>
      <vt:lpstr>Starting with the “But For” World</vt:lpstr>
      <vt:lpstr>Slide 7</vt:lpstr>
      <vt:lpstr>Slide 8</vt:lpstr>
      <vt:lpstr>Components of the Damage Claim</vt:lpstr>
      <vt:lpstr>Basic Legal Theories</vt:lpstr>
      <vt:lpstr>Time Period</vt:lpstr>
      <vt:lpstr>Defenses</vt:lpstr>
    </vt:vector>
  </TitlesOfParts>
  <Company>Arent Fox LLP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Tricia Miranda</dc:creator>
  <cp:lastModifiedBy>Martin Cunniff</cp:lastModifiedBy>
  <cp:revision>22</cp:revision>
  <dcterms:created xsi:type="dcterms:W3CDTF">2014-02-24T21:38:11Z</dcterms:created>
  <dcterms:modified xsi:type="dcterms:W3CDTF">2014-03-10T22:52:49Z</dcterms:modified>
</cp:coreProperties>
</file>